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77" r:id="rId2"/>
    <p:sldId id="271" r:id="rId3"/>
    <p:sldId id="258" r:id="rId4"/>
    <p:sldId id="281" r:id="rId5"/>
    <p:sldId id="261" r:id="rId6"/>
    <p:sldId id="262" r:id="rId7"/>
    <p:sldId id="279" r:id="rId8"/>
    <p:sldId id="265" r:id="rId9"/>
    <p:sldId id="272" r:id="rId10"/>
    <p:sldId id="266" r:id="rId11"/>
    <p:sldId id="276" r:id="rId12"/>
    <p:sldId id="280" r:id="rId13"/>
    <p:sldId id="268" r:id="rId14"/>
    <p:sldId id="269" r:id="rId15"/>
    <p:sldId id="283" r:id="rId16"/>
    <p:sldId id="282" r:id="rId17"/>
    <p:sldId id="274" r:id="rId18"/>
    <p:sldId id="275" r:id="rId19"/>
  </p:sldIdLst>
  <p:sldSz cx="9144000" cy="5143500" type="screen16x9"/>
  <p:notesSz cx="6858000" cy="9144000"/>
  <p:embeddedFontLst>
    <p:embeddedFont>
      <p:font typeface="Cooper Black" panose="0208090404030B020404" pitchFamily="18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Nunito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8" d="100"/>
          <a:sy n="88" d="100"/>
        </p:scale>
        <p:origin x="660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BAF010-AC57-4945-849A-A460B0A5FC31}" type="doc">
      <dgm:prSet loTypeId="urn:microsoft.com/office/officeart/2005/8/layout/pList2" loCatId="" qsTypeId="urn:microsoft.com/office/officeart/2005/8/quickstyle/simple4" qsCatId="simple" csTypeId="urn:microsoft.com/office/officeart/2005/8/colors/accent1_2" csCatId="accent1" phldr="1"/>
      <dgm:spPr/>
    </dgm:pt>
    <dgm:pt modelId="{0FF0D02D-FBC1-3C4B-B4AD-CC959FB09384}">
      <dgm:prSet phldrT="[Text]"/>
      <dgm:spPr/>
      <dgm:t>
        <a:bodyPr/>
        <a:lstStyle/>
        <a:p>
          <a:r>
            <a:rPr lang="en-US" dirty="0">
              <a:solidFill>
                <a:schemeClr val="bg2"/>
              </a:solidFill>
            </a:rPr>
            <a:t>Data Acquisition</a:t>
          </a:r>
        </a:p>
        <a:p>
          <a:endParaRPr lang="en-US" dirty="0">
            <a:solidFill>
              <a:schemeClr val="bg2"/>
            </a:solidFill>
          </a:endParaRPr>
        </a:p>
        <a:p>
          <a:r>
            <a:rPr lang="en-US" dirty="0">
              <a:solidFill>
                <a:schemeClr val="bg2"/>
              </a:solidFill>
            </a:rPr>
            <a:t>Used Kaggle to acquire dataset</a:t>
          </a:r>
          <a:r>
            <a:rPr lang="en-US" dirty="0"/>
            <a:t>  </a:t>
          </a:r>
        </a:p>
      </dgm:t>
    </dgm:pt>
    <dgm:pt modelId="{D176C60F-9FBA-104C-A356-3C38F350F6D1}" type="parTrans" cxnId="{A68DFF1A-29C8-0946-982C-218E0FFB157E}">
      <dgm:prSet/>
      <dgm:spPr/>
      <dgm:t>
        <a:bodyPr/>
        <a:lstStyle/>
        <a:p>
          <a:endParaRPr lang="en-US"/>
        </a:p>
      </dgm:t>
    </dgm:pt>
    <dgm:pt modelId="{A3E81C54-F996-8441-A781-6673A5FCB872}" type="sibTrans" cxnId="{A68DFF1A-29C8-0946-982C-218E0FFB157E}">
      <dgm:prSet/>
      <dgm:spPr/>
      <dgm:t>
        <a:bodyPr/>
        <a:lstStyle/>
        <a:p>
          <a:endParaRPr lang="en-US"/>
        </a:p>
      </dgm:t>
    </dgm:pt>
    <dgm:pt modelId="{78A7146A-E7B1-4A48-AD8C-499CBD9FF3D5}">
      <dgm:prSet phldrT="[Text]"/>
      <dgm:spPr/>
      <dgm:t>
        <a:bodyPr/>
        <a:lstStyle/>
        <a:p>
          <a:r>
            <a:rPr lang="en-US" dirty="0">
              <a:solidFill>
                <a:schemeClr val="bg2"/>
              </a:solidFill>
            </a:rPr>
            <a:t>ETL using Hive </a:t>
          </a:r>
          <a:br>
            <a:rPr lang="en-US" dirty="0">
              <a:solidFill>
                <a:schemeClr val="bg2"/>
              </a:solidFill>
            </a:rPr>
          </a:br>
          <a:r>
            <a:rPr lang="en-US" dirty="0">
              <a:solidFill>
                <a:schemeClr val="bg2"/>
              </a:solidFill>
            </a:rPr>
            <a:t/>
          </a:r>
          <a:br>
            <a:rPr lang="en-US" dirty="0">
              <a:solidFill>
                <a:schemeClr val="bg2"/>
              </a:solidFill>
            </a:rPr>
          </a:br>
          <a:r>
            <a:rPr lang="en-US" dirty="0" smtClean="0">
              <a:solidFill>
                <a:schemeClr val="bg2"/>
              </a:solidFill>
            </a:rPr>
            <a:t>Used </a:t>
          </a:r>
          <a:r>
            <a:rPr lang="en-US" dirty="0">
              <a:solidFill>
                <a:schemeClr val="bg2"/>
              </a:solidFill>
            </a:rPr>
            <a:t>Hive to perform extract, load, transform the </a:t>
          </a:r>
          <a:r>
            <a:rPr lang="en-US" dirty="0" smtClean="0">
              <a:solidFill>
                <a:schemeClr val="bg2"/>
              </a:solidFill>
            </a:rPr>
            <a:t>data</a:t>
          </a:r>
          <a:endParaRPr lang="en-US" dirty="0">
            <a:solidFill>
              <a:schemeClr val="bg2"/>
            </a:solidFill>
          </a:endParaRPr>
        </a:p>
      </dgm:t>
    </dgm:pt>
    <dgm:pt modelId="{3FAEEC84-F8C3-FB4F-85D7-EF8237006F2D}" type="parTrans" cxnId="{0C782C16-4856-AF43-9568-75D3ED25B6FF}">
      <dgm:prSet/>
      <dgm:spPr/>
      <dgm:t>
        <a:bodyPr/>
        <a:lstStyle/>
        <a:p>
          <a:endParaRPr lang="en-US"/>
        </a:p>
      </dgm:t>
    </dgm:pt>
    <dgm:pt modelId="{7F9D4F11-6051-9647-91B1-056F6A06130C}" type="sibTrans" cxnId="{0C782C16-4856-AF43-9568-75D3ED25B6FF}">
      <dgm:prSet/>
      <dgm:spPr/>
      <dgm:t>
        <a:bodyPr/>
        <a:lstStyle/>
        <a:p>
          <a:endParaRPr lang="en-US"/>
        </a:p>
      </dgm:t>
    </dgm:pt>
    <dgm:pt modelId="{853469B1-50EB-7C49-91E0-654B3A7DE6F2}">
      <dgm:prSet phldrT="[Text]"/>
      <dgm:spPr/>
      <dgm:t>
        <a:bodyPr/>
        <a:lstStyle/>
        <a:p>
          <a:r>
            <a:rPr lang="en-US" dirty="0">
              <a:solidFill>
                <a:schemeClr val="bg2"/>
              </a:solidFill>
            </a:rPr>
            <a:t>Visualization</a:t>
          </a:r>
          <a:br>
            <a:rPr lang="en-US" dirty="0">
              <a:solidFill>
                <a:schemeClr val="bg2"/>
              </a:solidFill>
            </a:rPr>
          </a:br>
          <a:r>
            <a:rPr lang="en-US" dirty="0">
              <a:solidFill>
                <a:schemeClr val="bg2"/>
              </a:solidFill>
            </a:rPr>
            <a:t/>
          </a:r>
          <a:br>
            <a:rPr lang="en-US" dirty="0">
              <a:solidFill>
                <a:schemeClr val="bg2"/>
              </a:solidFill>
            </a:rPr>
          </a:br>
          <a:r>
            <a:rPr lang="en-US" dirty="0" smtClean="0">
              <a:solidFill>
                <a:schemeClr val="bg2"/>
              </a:solidFill>
            </a:rPr>
            <a:t>Used Power BI for </a:t>
          </a:r>
          <a:r>
            <a:rPr lang="en-US" dirty="0">
              <a:solidFill>
                <a:schemeClr val="bg2"/>
              </a:solidFill>
            </a:rPr>
            <a:t>visualization</a:t>
          </a:r>
        </a:p>
      </dgm:t>
    </dgm:pt>
    <dgm:pt modelId="{E56B1566-FC24-7345-8741-3DAAC098B765}" type="parTrans" cxnId="{277A2889-3AFC-4943-BBDC-0435F7B61891}">
      <dgm:prSet/>
      <dgm:spPr/>
      <dgm:t>
        <a:bodyPr/>
        <a:lstStyle/>
        <a:p>
          <a:endParaRPr lang="en-US"/>
        </a:p>
      </dgm:t>
    </dgm:pt>
    <dgm:pt modelId="{6BBA9069-2D94-7F47-8EFF-96085D1C0465}" type="sibTrans" cxnId="{277A2889-3AFC-4943-BBDC-0435F7B61891}">
      <dgm:prSet/>
      <dgm:spPr/>
      <dgm:t>
        <a:bodyPr/>
        <a:lstStyle/>
        <a:p>
          <a:endParaRPr lang="en-US"/>
        </a:p>
      </dgm:t>
    </dgm:pt>
    <dgm:pt modelId="{5B4BDE89-553E-8149-9CFF-F89E426EFC3C}">
      <dgm:prSet/>
      <dgm:spPr/>
      <dgm:t>
        <a:bodyPr/>
        <a:lstStyle/>
        <a:p>
          <a:r>
            <a:rPr lang="en-US" dirty="0" smtClean="0">
              <a:solidFill>
                <a:schemeClr val="bg2"/>
              </a:solidFill>
            </a:rPr>
            <a:t>Desktop to Local directory  </a:t>
          </a:r>
          <a:r>
            <a:rPr lang="en-US" dirty="0">
              <a:solidFill>
                <a:schemeClr val="bg2"/>
              </a:solidFill>
            </a:rPr>
            <a:t/>
          </a:r>
          <a:br>
            <a:rPr lang="en-US" dirty="0">
              <a:solidFill>
                <a:schemeClr val="bg2"/>
              </a:solidFill>
            </a:rPr>
          </a:br>
          <a:r>
            <a:rPr lang="en-US" dirty="0">
              <a:solidFill>
                <a:schemeClr val="bg2"/>
              </a:solidFill>
            </a:rPr>
            <a:t/>
          </a:r>
          <a:br>
            <a:rPr lang="en-US" dirty="0">
              <a:solidFill>
                <a:schemeClr val="bg2"/>
              </a:solidFill>
            </a:rPr>
          </a:br>
          <a:r>
            <a:rPr lang="en-US" sz="3600" dirty="0">
              <a:solidFill>
                <a:schemeClr val="bg2"/>
              </a:solidFill>
            </a:rPr>
            <a:t>Used </a:t>
          </a:r>
          <a:r>
            <a:rPr lang="en-US" sz="3600" dirty="0" smtClean="0">
              <a:solidFill>
                <a:schemeClr val="bg2"/>
              </a:solidFill>
            </a:rPr>
            <a:t>WINSCP  </a:t>
          </a:r>
          <a:r>
            <a:rPr lang="en-US" sz="3600" dirty="0">
              <a:solidFill>
                <a:schemeClr val="bg2"/>
              </a:solidFill>
            </a:rPr>
            <a:t>to </a:t>
          </a:r>
          <a:r>
            <a:rPr lang="en-US" sz="3600" dirty="0" smtClean="0">
              <a:solidFill>
                <a:schemeClr val="bg2"/>
              </a:solidFill>
            </a:rPr>
            <a:t>copy the dataset</a:t>
          </a:r>
          <a:endParaRPr lang="en-US" sz="3600" dirty="0">
            <a:solidFill>
              <a:schemeClr val="bg2"/>
            </a:solidFill>
          </a:endParaRPr>
        </a:p>
      </dgm:t>
    </dgm:pt>
    <dgm:pt modelId="{9CF40414-1512-6244-8383-298F30BCAEFB}" type="parTrans" cxnId="{5ED45D6F-66F7-2949-A867-3A1488446EFF}">
      <dgm:prSet/>
      <dgm:spPr/>
      <dgm:t>
        <a:bodyPr/>
        <a:lstStyle/>
        <a:p>
          <a:endParaRPr lang="en-US"/>
        </a:p>
      </dgm:t>
    </dgm:pt>
    <dgm:pt modelId="{7D7270AD-A3E5-8A40-A329-CD0022B2CA2B}" type="sibTrans" cxnId="{5ED45D6F-66F7-2949-A867-3A1488446EFF}">
      <dgm:prSet/>
      <dgm:spPr/>
      <dgm:t>
        <a:bodyPr/>
        <a:lstStyle/>
        <a:p>
          <a:endParaRPr lang="en-US"/>
        </a:p>
      </dgm:t>
    </dgm:pt>
    <dgm:pt modelId="{CC605834-B5B8-E746-B443-81FF4015F61C}" type="pres">
      <dgm:prSet presAssocID="{B4BAF010-AC57-4945-849A-A460B0A5FC31}" presName="Name0" presStyleCnt="0">
        <dgm:presLayoutVars>
          <dgm:dir/>
          <dgm:resizeHandles val="exact"/>
        </dgm:presLayoutVars>
      </dgm:prSet>
      <dgm:spPr/>
    </dgm:pt>
    <dgm:pt modelId="{67454889-D93F-784A-908E-2F487548AD67}" type="pres">
      <dgm:prSet presAssocID="{B4BAF010-AC57-4945-849A-A460B0A5FC31}" presName="bkgdShp" presStyleLbl="alignAccFollowNode1" presStyleIdx="0" presStyleCnt="1"/>
      <dgm:spPr/>
    </dgm:pt>
    <dgm:pt modelId="{92B4C59C-1359-1F4F-AF6C-00F448D7A13A}" type="pres">
      <dgm:prSet presAssocID="{B4BAF010-AC57-4945-849A-A460B0A5FC31}" presName="linComp" presStyleCnt="0"/>
      <dgm:spPr/>
    </dgm:pt>
    <dgm:pt modelId="{D77829B2-77D7-EB4A-A241-521B91247713}" type="pres">
      <dgm:prSet presAssocID="{0FF0D02D-FBC1-3C4B-B4AD-CC959FB09384}" presName="compNode" presStyleCnt="0"/>
      <dgm:spPr/>
    </dgm:pt>
    <dgm:pt modelId="{57DBB9BC-AEAA-DB4C-B009-67E449421952}" type="pres">
      <dgm:prSet presAssocID="{0FF0D02D-FBC1-3C4B-B4AD-CC959FB09384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9F0E49-FDB1-FA4F-B643-86AFD8EC1DAF}" type="pres">
      <dgm:prSet presAssocID="{0FF0D02D-FBC1-3C4B-B4AD-CC959FB09384}" presName="invisiNode" presStyleLbl="node1" presStyleIdx="0" presStyleCnt="4"/>
      <dgm:spPr/>
    </dgm:pt>
    <dgm:pt modelId="{25784AFE-9DD3-5242-A03F-444C9B7BA902}" type="pres">
      <dgm:prSet presAssocID="{0FF0D02D-FBC1-3C4B-B4AD-CC959FB09384}" presName="imagNode" presStyleLbl="fgImgPlace1" presStyleIdx="0" presStyleCnt="4" custScaleX="64672" custScaleY="51136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FF9D8956-35E9-8E42-A275-0EC8B40C2F19}" type="pres">
      <dgm:prSet presAssocID="{A3E81C54-F996-8441-A781-6673A5FCB872}" presName="sibTrans" presStyleLbl="sibTrans2D1" presStyleIdx="0" presStyleCnt="0"/>
      <dgm:spPr/>
      <dgm:t>
        <a:bodyPr/>
        <a:lstStyle/>
        <a:p>
          <a:endParaRPr lang="en-US"/>
        </a:p>
      </dgm:t>
    </dgm:pt>
    <dgm:pt modelId="{4AA7E768-FDAB-144A-BBA6-A0F846897AAF}" type="pres">
      <dgm:prSet presAssocID="{5B4BDE89-553E-8149-9CFF-F89E426EFC3C}" presName="compNode" presStyleCnt="0"/>
      <dgm:spPr/>
    </dgm:pt>
    <dgm:pt modelId="{9E333A49-2248-004D-9056-8DC6284244BE}" type="pres">
      <dgm:prSet presAssocID="{5B4BDE89-553E-8149-9CFF-F89E426EFC3C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DE6D7A-F29A-1B4E-8793-EFBE163F9B2D}" type="pres">
      <dgm:prSet presAssocID="{5B4BDE89-553E-8149-9CFF-F89E426EFC3C}" presName="invisiNode" presStyleLbl="node1" presStyleIdx="1" presStyleCnt="4"/>
      <dgm:spPr/>
    </dgm:pt>
    <dgm:pt modelId="{8D53BDF1-5E6C-EB4B-BCBC-0ED8B1A019B3}" type="pres">
      <dgm:prSet presAssocID="{5B4BDE89-553E-8149-9CFF-F89E426EFC3C}" presName="imagNode" presStyleLbl="fgImgPlace1" presStyleIdx="1" presStyleCnt="4" custScaleY="100227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415698B2-02B9-9B4C-BF5C-A0264A656A3F}" type="pres">
      <dgm:prSet presAssocID="{7D7270AD-A3E5-8A40-A329-CD0022B2CA2B}" presName="sibTrans" presStyleLbl="sibTrans2D1" presStyleIdx="0" presStyleCnt="0"/>
      <dgm:spPr/>
      <dgm:t>
        <a:bodyPr/>
        <a:lstStyle/>
        <a:p>
          <a:endParaRPr lang="en-US"/>
        </a:p>
      </dgm:t>
    </dgm:pt>
    <dgm:pt modelId="{ACF5A4B8-7210-2D4E-A773-77024FE841D1}" type="pres">
      <dgm:prSet presAssocID="{78A7146A-E7B1-4A48-AD8C-499CBD9FF3D5}" presName="compNode" presStyleCnt="0"/>
      <dgm:spPr/>
    </dgm:pt>
    <dgm:pt modelId="{AD82E028-2035-FC49-8E41-7AA9C74EF1E7}" type="pres">
      <dgm:prSet presAssocID="{78A7146A-E7B1-4A48-AD8C-499CBD9FF3D5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42C0B1-BF3B-C745-9087-80824E019656}" type="pres">
      <dgm:prSet presAssocID="{78A7146A-E7B1-4A48-AD8C-499CBD9FF3D5}" presName="invisiNode" presStyleLbl="node1" presStyleIdx="2" presStyleCnt="4"/>
      <dgm:spPr/>
    </dgm:pt>
    <dgm:pt modelId="{B9309ED3-5836-9B43-B9B8-EA9457AC9251}" type="pres">
      <dgm:prSet presAssocID="{78A7146A-E7B1-4A48-AD8C-499CBD9FF3D5}" presName="imagNode" presStyleLbl="fgImgPlace1" presStyleIdx="2" presStyleCnt="4" custScaleX="100241" custScaleY="10022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  <dgm:t>
        <a:bodyPr/>
        <a:lstStyle/>
        <a:p>
          <a:endParaRPr lang="en-US"/>
        </a:p>
      </dgm:t>
    </dgm:pt>
    <dgm:pt modelId="{05702FCE-64D0-5A4A-AAF1-1B57FFD484B6}" type="pres">
      <dgm:prSet presAssocID="{7F9D4F11-6051-9647-91B1-056F6A06130C}" presName="sibTrans" presStyleLbl="sibTrans2D1" presStyleIdx="0" presStyleCnt="0"/>
      <dgm:spPr/>
      <dgm:t>
        <a:bodyPr/>
        <a:lstStyle/>
        <a:p>
          <a:endParaRPr lang="en-US"/>
        </a:p>
      </dgm:t>
    </dgm:pt>
    <dgm:pt modelId="{522558C2-E7ED-3141-BF2C-90F8DD4FE7C8}" type="pres">
      <dgm:prSet presAssocID="{853469B1-50EB-7C49-91E0-654B3A7DE6F2}" presName="compNode" presStyleCnt="0"/>
      <dgm:spPr/>
    </dgm:pt>
    <dgm:pt modelId="{C5B77739-011F-7042-8FC5-D884FD519A68}" type="pres">
      <dgm:prSet presAssocID="{853469B1-50EB-7C49-91E0-654B3A7DE6F2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EFC560-0E66-6A48-881C-01A14548D708}" type="pres">
      <dgm:prSet presAssocID="{853469B1-50EB-7C49-91E0-654B3A7DE6F2}" presName="invisiNode" presStyleLbl="node1" presStyleIdx="3" presStyleCnt="4"/>
      <dgm:spPr/>
    </dgm:pt>
    <dgm:pt modelId="{7BFF7608-8D90-744E-A9E7-3036984CC05B}" type="pres">
      <dgm:prSet presAssocID="{853469B1-50EB-7C49-91E0-654B3A7DE6F2}" presName="imagNode" presStyleLbl="fgImgPlace1" presStyleIdx="3" presStyleCnt="4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</dgm:ptLst>
  <dgm:cxnLst>
    <dgm:cxn modelId="{EB0852A2-FF2A-487A-9086-AFC5E098A15E}" type="presOf" srcId="{7D7270AD-A3E5-8A40-A329-CD0022B2CA2B}" destId="{415698B2-02B9-9B4C-BF5C-A0264A656A3F}" srcOrd="0" destOrd="0" presId="urn:microsoft.com/office/officeart/2005/8/layout/pList2"/>
    <dgm:cxn modelId="{FE92076B-7247-4D20-BA90-4C94E686B549}" type="presOf" srcId="{0FF0D02D-FBC1-3C4B-B4AD-CC959FB09384}" destId="{57DBB9BC-AEAA-DB4C-B009-67E449421952}" srcOrd="0" destOrd="0" presId="urn:microsoft.com/office/officeart/2005/8/layout/pList2"/>
    <dgm:cxn modelId="{0C782C16-4856-AF43-9568-75D3ED25B6FF}" srcId="{B4BAF010-AC57-4945-849A-A460B0A5FC31}" destId="{78A7146A-E7B1-4A48-AD8C-499CBD9FF3D5}" srcOrd="2" destOrd="0" parTransId="{3FAEEC84-F8C3-FB4F-85D7-EF8237006F2D}" sibTransId="{7F9D4F11-6051-9647-91B1-056F6A06130C}"/>
    <dgm:cxn modelId="{5ED45D6F-66F7-2949-A867-3A1488446EFF}" srcId="{B4BAF010-AC57-4945-849A-A460B0A5FC31}" destId="{5B4BDE89-553E-8149-9CFF-F89E426EFC3C}" srcOrd="1" destOrd="0" parTransId="{9CF40414-1512-6244-8383-298F30BCAEFB}" sibTransId="{7D7270AD-A3E5-8A40-A329-CD0022B2CA2B}"/>
    <dgm:cxn modelId="{A68DFF1A-29C8-0946-982C-218E0FFB157E}" srcId="{B4BAF010-AC57-4945-849A-A460B0A5FC31}" destId="{0FF0D02D-FBC1-3C4B-B4AD-CC959FB09384}" srcOrd="0" destOrd="0" parTransId="{D176C60F-9FBA-104C-A356-3C38F350F6D1}" sibTransId="{A3E81C54-F996-8441-A781-6673A5FCB872}"/>
    <dgm:cxn modelId="{07B481CA-5984-41C6-ACF2-353A4BFEF20A}" type="presOf" srcId="{5B4BDE89-553E-8149-9CFF-F89E426EFC3C}" destId="{9E333A49-2248-004D-9056-8DC6284244BE}" srcOrd="0" destOrd="0" presId="urn:microsoft.com/office/officeart/2005/8/layout/pList2"/>
    <dgm:cxn modelId="{EAC9081B-25D8-41E4-8582-C3DFD35913B3}" type="presOf" srcId="{B4BAF010-AC57-4945-849A-A460B0A5FC31}" destId="{CC605834-B5B8-E746-B443-81FF4015F61C}" srcOrd="0" destOrd="0" presId="urn:microsoft.com/office/officeart/2005/8/layout/pList2"/>
    <dgm:cxn modelId="{C52968EA-814E-4ECF-A92E-9C0EF4415FA9}" type="presOf" srcId="{A3E81C54-F996-8441-A781-6673A5FCB872}" destId="{FF9D8956-35E9-8E42-A275-0EC8B40C2F19}" srcOrd="0" destOrd="0" presId="urn:microsoft.com/office/officeart/2005/8/layout/pList2"/>
    <dgm:cxn modelId="{277A2889-3AFC-4943-BBDC-0435F7B61891}" srcId="{B4BAF010-AC57-4945-849A-A460B0A5FC31}" destId="{853469B1-50EB-7C49-91E0-654B3A7DE6F2}" srcOrd="3" destOrd="0" parTransId="{E56B1566-FC24-7345-8741-3DAAC098B765}" sibTransId="{6BBA9069-2D94-7F47-8EFF-96085D1C0465}"/>
    <dgm:cxn modelId="{72037C13-24CD-4F53-B882-92E291C79CE7}" type="presOf" srcId="{7F9D4F11-6051-9647-91B1-056F6A06130C}" destId="{05702FCE-64D0-5A4A-AAF1-1B57FFD484B6}" srcOrd="0" destOrd="0" presId="urn:microsoft.com/office/officeart/2005/8/layout/pList2"/>
    <dgm:cxn modelId="{52A523BB-0E94-4866-83FD-59B4022A61B7}" type="presOf" srcId="{78A7146A-E7B1-4A48-AD8C-499CBD9FF3D5}" destId="{AD82E028-2035-FC49-8E41-7AA9C74EF1E7}" srcOrd="0" destOrd="0" presId="urn:microsoft.com/office/officeart/2005/8/layout/pList2"/>
    <dgm:cxn modelId="{02E9DD9B-1ADA-4FA6-A100-F867FD4040D1}" type="presOf" srcId="{853469B1-50EB-7C49-91E0-654B3A7DE6F2}" destId="{C5B77739-011F-7042-8FC5-D884FD519A68}" srcOrd="0" destOrd="0" presId="urn:microsoft.com/office/officeart/2005/8/layout/pList2"/>
    <dgm:cxn modelId="{5AECE402-7775-45BD-9359-E5B15CA4C2DC}" type="presParOf" srcId="{CC605834-B5B8-E746-B443-81FF4015F61C}" destId="{67454889-D93F-784A-908E-2F487548AD67}" srcOrd="0" destOrd="0" presId="urn:microsoft.com/office/officeart/2005/8/layout/pList2"/>
    <dgm:cxn modelId="{726043BD-5FA5-4754-B383-8A262AC03FD9}" type="presParOf" srcId="{CC605834-B5B8-E746-B443-81FF4015F61C}" destId="{92B4C59C-1359-1F4F-AF6C-00F448D7A13A}" srcOrd="1" destOrd="0" presId="urn:microsoft.com/office/officeart/2005/8/layout/pList2"/>
    <dgm:cxn modelId="{3C62FFCB-E629-4485-8314-5C9520330863}" type="presParOf" srcId="{92B4C59C-1359-1F4F-AF6C-00F448D7A13A}" destId="{D77829B2-77D7-EB4A-A241-521B91247713}" srcOrd="0" destOrd="0" presId="urn:microsoft.com/office/officeart/2005/8/layout/pList2"/>
    <dgm:cxn modelId="{1224C4AF-249F-43CB-82F4-9A0A66B25019}" type="presParOf" srcId="{D77829B2-77D7-EB4A-A241-521B91247713}" destId="{57DBB9BC-AEAA-DB4C-B009-67E449421952}" srcOrd="0" destOrd="0" presId="urn:microsoft.com/office/officeart/2005/8/layout/pList2"/>
    <dgm:cxn modelId="{66A2EE9A-85DD-44D6-87E7-2BE8C49352A9}" type="presParOf" srcId="{D77829B2-77D7-EB4A-A241-521B91247713}" destId="{909F0E49-FDB1-FA4F-B643-86AFD8EC1DAF}" srcOrd="1" destOrd="0" presId="urn:microsoft.com/office/officeart/2005/8/layout/pList2"/>
    <dgm:cxn modelId="{EC2B3D71-8E7C-4F4E-9586-4E959F1FCB43}" type="presParOf" srcId="{D77829B2-77D7-EB4A-A241-521B91247713}" destId="{25784AFE-9DD3-5242-A03F-444C9B7BA902}" srcOrd="2" destOrd="0" presId="urn:microsoft.com/office/officeart/2005/8/layout/pList2"/>
    <dgm:cxn modelId="{DAD27B80-7A69-4E27-8F59-A74AF6349463}" type="presParOf" srcId="{92B4C59C-1359-1F4F-AF6C-00F448D7A13A}" destId="{FF9D8956-35E9-8E42-A275-0EC8B40C2F19}" srcOrd="1" destOrd="0" presId="urn:microsoft.com/office/officeart/2005/8/layout/pList2"/>
    <dgm:cxn modelId="{45A54D4E-AB39-4DDE-AE2D-ED598D8C8445}" type="presParOf" srcId="{92B4C59C-1359-1F4F-AF6C-00F448D7A13A}" destId="{4AA7E768-FDAB-144A-BBA6-A0F846897AAF}" srcOrd="2" destOrd="0" presId="urn:microsoft.com/office/officeart/2005/8/layout/pList2"/>
    <dgm:cxn modelId="{51F0AD95-A03D-4EC8-828B-4B49B5EA6A2C}" type="presParOf" srcId="{4AA7E768-FDAB-144A-BBA6-A0F846897AAF}" destId="{9E333A49-2248-004D-9056-8DC6284244BE}" srcOrd="0" destOrd="0" presId="urn:microsoft.com/office/officeart/2005/8/layout/pList2"/>
    <dgm:cxn modelId="{8F779FD9-0248-44B4-9E85-F898AB7B7FA5}" type="presParOf" srcId="{4AA7E768-FDAB-144A-BBA6-A0F846897AAF}" destId="{14DE6D7A-F29A-1B4E-8793-EFBE163F9B2D}" srcOrd="1" destOrd="0" presId="urn:microsoft.com/office/officeart/2005/8/layout/pList2"/>
    <dgm:cxn modelId="{67EA0A8E-4DA9-4C70-A4D1-11EC28BC2B78}" type="presParOf" srcId="{4AA7E768-FDAB-144A-BBA6-A0F846897AAF}" destId="{8D53BDF1-5E6C-EB4B-BCBC-0ED8B1A019B3}" srcOrd="2" destOrd="0" presId="urn:microsoft.com/office/officeart/2005/8/layout/pList2"/>
    <dgm:cxn modelId="{32F2A22C-F7D0-489E-83A7-B5A78DB0DFDB}" type="presParOf" srcId="{92B4C59C-1359-1F4F-AF6C-00F448D7A13A}" destId="{415698B2-02B9-9B4C-BF5C-A0264A656A3F}" srcOrd="3" destOrd="0" presId="urn:microsoft.com/office/officeart/2005/8/layout/pList2"/>
    <dgm:cxn modelId="{B84548B1-DD6E-4498-A507-7D5AC7E56403}" type="presParOf" srcId="{92B4C59C-1359-1F4F-AF6C-00F448D7A13A}" destId="{ACF5A4B8-7210-2D4E-A773-77024FE841D1}" srcOrd="4" destOrd="0" presId="urn:microsoft.com/office/officeart/2005/8/layout/pList2"/>
    <dgm:cxn modelId="{9C08F675-E2BB-4125-90BF-393412CED247}" type="presParOf" srcId="{ACF5A4B8-7210-2D4E-A773-77024FE841D1}" destId="{AD82E028-2035-FC49-8E41-7AA9C74EF1E7}" srcOrd="0" destOrd="0" presId="urn:microsoft.com/office/officeart/2005/8/layout/pList2"/>
    <dgm:cxn modelId="{FA052972-846B-4523-97A2-2E9BE434DDF2}" type="presParOf" srcId="{ACF5A4B8-7210-2D4E-A773-77024FE841D1}" destId="{5842C0B1-BF3B-C745-9087-80824E019656}" srcOrd="1" destOrd="0" presId="urn:microsoft.com/office/officeart/2005/8/layout/pList2"/>
    <dgm:cxn modelId="{D7E0B741-7F30-411F-A93C-9DB316EC2B46}" type="presParOf" srcId="{ACF5A4B8-7210-2D4E-A773-77024FE841D1}" destId="{B9309ED3-5836-9B43-B9B8-EA9457AC9251}" srcOrd="2" destOrd="0" presId="urn:microsoft.com/office/officeart/2005/8/layout/pList2"/>
    <dgm:cxn modelId="{E34462B3-C868-47C1-8431-64F121AC69A9}" type="presParOf" srcId="{92B4C59C-1359-1F4F-AF6C-00F448D7A13A}" destId="{05702FCE-64D0-5A4A-AAF1-1B57FFD484B6}" srcOrd="5" destOrd="0" presId="urn:microsoft.com/office/officeart/2005/8/layout/pList2"/>
    <dgm:cxn modelId="{AFD5B328-1664-418E-B8A3-DFEAE0D7EE4B}" type="presParOf" srcId="{92B4C59C-1359-1F4F-AF6C-00F448D7A13A}" destId="{522558C2-E7ED-3141-BF2C-90F8DD4FE7C8}" srcOrd="6" destOrd="0" presId="urn:microsoft.com/office/officeart/2005/8/layout/pList2"/>
    <dgm:cxn modelId="{05FE349A-29AB-4AC9-BEDC-5F0A9E3DBF34}" type="presParOf" srcId="{522558C2-E7ED-3141-BF2C-90F8DD4FE7C8}" destId="{C5B77739-011F-7042-8FC5-D884FD519A68}" srcOrd="0" destOrd="0" presId="urn:microsoft.com/office/officeart/2005/8/layout/pList2"/>
    <dgm:cxn modelId="{7A2C677E-D8C1-40DA-8BB0-A3B0C82A7C11}" type="presParOf" srcId="{522558C2-E7ED-3141-BF2C-90F8DD4FE7C8}" destId="{FEEFC560-0E66-6A48-881C-01A14548D708}" srcOrd="1" destOrd="0" presId="urn:microsoft.com/office/officeart/2005/8/layout/pList2"/>
    <dgm:cxn modelId="{51AFC890-5F39-4A25-AC21-F2185B1B7C9A}" type="presParOf" srcId="{522558C2-E7ED-3141-BF2C-90F8DD4FE7C8}" destId="{7BFF7608-8D90-744E-A9E7-3036984CC05B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454889-D93F-784A-908E-2F487548AD67}">
      <dsp:nvSpPr>
        <dsp:cNvPr id="0" name=""/>
        <dsp:cNvSpPr/>
      </dsp:nvSpPr>
      <dsp:spPr>
        <a:xfrm>
          <a:off x="0" y="0"/>
          <a:ext cx="8344861" cy="169087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784AFE-9DD3-5242-A03F-444C9B7BA902}">
      <dsp:nvSpPr>
        <dsp:cNvPr id="0" name=""/>
        <dsp:cNvSpPr/>
      </dsp:nvSpPr>
      <dsp:spPr>
        <a:xfrm>
          <a:off x="572489" y="528399"/>
          <a:ext cx="1179071" cy="63407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7DBB9BC-AEAA-DB4C-B009-67E449421952}">
      <dsp:nvSpPr>
        <dsp:cNvPr id="0" name=""/>
        <dsp:cNvSpPr/>
      </dsp:nvSpPr>
      <dsp:spPr>
        <a:xfrm rot="10800000">
          <a:off x="250447" y="1690871"/>
          <a:ext cx="1823156" cy="2066621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>
              <a:solidFill>
                <a:schemeClr val="bg2"/>
              </a:solidFill>
            </a:rPr>
            <a:t>Data Acquisition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 dirty="0">
            <a:solidFill>
              <a:schemeClr val="bg2"/>
            </a:solidFill>
          </a:endParaRP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>
              <a:solidFill>
                <a:schemeClr val="bg2"/>
              </a:solidFill>
            </a:rPr>
            <a:t>Used Kaggle to acquire dataset</a:t>
          </a:r>
          <a:r>
            <a:rPr lang="en-US" sz="1700" kern="1200" dirty="0"/>
            <a:t>  </a:t>
          </a:r>
        </a:p>
      </dsp:txBody>
      <dsp:txXfrm rot="10800000">
        <a:off x="306515" y="1690871"/>
        <a:ext cx="1711020" cy="2010553"/>
      </dsp:txXfrm>
    </dsp:sp>
    <dsp:sp modelId="{8D53BDF1-5E6C-EB4B-BCBC-0ED8B1A019B3}">
      <dsp:nvSpPr>
        <dsp:cNvPr id="0" name=""/>
        <dsp:cNvSpPr/>
      </dsp:nvSpPr>
      <dsp:spPr>
        <a:xfrm>
          <a:off x="2255919" y="224042"/>
          <a:ext cx="1823156" cy="1242787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E333A49-2248-004D-9056-8DC6284244BE}">
      <dsp:nvSpPr>
        <dsp:cNvPr id="0" name=""/>
        <dsp:cNvSpPr/>
      </dsp:nvSpPr>
      <dsp:spPr>
        <a:xfrm rot="10800000">
          <a:off x="2255919" y="1690871"/>
          <a:ext cx="1823156" cy="2066621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chemeClr val="bg2"/>
              </a:solidFill>
            </a:rPr>
            <a:t>Desktop to Local directory  </a:t>
          </a:r>
          <a:r>
            <a:rPr lang="en-US" sz="1700" kern="1200" dirty="0">
              <a:solidFill>
                <a:schemeClr val="bg2"/>
              </a:solidFill>
            </a:rPr>
            <a:t/>
          </a:r>
          <a:br>
            <a:rPr lang="en-US" sz="1700" kern="1200" dirty="0">
              <a:solidFill>
                <a:schemeClr val="bg2"/>
              </a:solidFill>
            </a:rPr>
          </a:br>
          <a:r>
            <a:rPr lang="en-US" sz="1700" kern="1200" dirty="0">
              <a:solidFill>
                <a:schemeClr val="bg2"/>
              </a:solidFill>
            </a:rPr>
            <a:t/>
          </a:r>
          <a:br>
            <a:rPr lang="en-US" sz="1700" kern="1200" dirty="0">
              <a:solidFill>
                <a:schemeClr val="bg2"/>
              </a:solidFill>
            </a:rPr>
          </a:br>
          <a:r>
            <a:rPr lang="en-US" sz="1700" kern="1200" dirty="0">
              <a:solidFill>
                <a:schemeClr val="bg2"/>
              </a:solidFill>
            </a:rPr>
            <a:t>Used </a:t>
          </a:r>
          <a:r>
            <a:rPr lang="en-US" sz="1700" kern="1200" dirty="0" smtClean="0">
              <a:solidFill>
                <a:schemeClr val="bg2"/>
              </a:solidFill>
            </a:rPr>
            <a:t>WINSCP  </a:t>
          </a:r>
          <a:r>
            <a:rPr lang="en-US" sz="1700" kern="1200" dirty="0">
              <a:solidFill>
                <a:schemeClr val="bg2"/>
              </a:solidFill>
            </a:rPr>
            <a:t>to </a:t>
          </a:r>
          <a:r>
            <a:rPr lang="en-US" sz="1700" kern="1200" dirty="0" smtClean="0">
              <a:solidFill>
                <a:schemeClr val="bg2"/>
              </a:solidFill>
            </a:rPr>
            <a:t>copy the dataset</a:t>
          </a:r>
          <a:endParaRPr lang="en-US" sz="1700" kern="1200" dirty="0">
            <a:solidFill>
              <a:schemeClr val="bg2"/>
            </a:solidFill>
          </a:endParaRPr>
        </a:p>
      </dsp:txBody>
      <dsp:txXfrm rot="10800000">
        <a:off x="2311987" y="1690871"/>
        <a:ext cx="1711020" cy="2010553"/>
      </dsp:txXfrm>
    </dsp:sp>
    <dsp:sp modelId="{B9309ED3-5836-9B43-B9B8-EA9457AC9251}">
      <dsp:nvSpPr>
        <dsp:cNvPr id="0" name=""/>
        <dsp:cNvSpPr/>
      </dsp:nvSpPr>
      <dsp:spPr>
        <a:xfrm>
          <a:off x="4261391" y="224042"/>
          <a:ext cx="1827550" cy="1242787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D82E028-2035-FC49-8E41-7AA9C74EF1E7}">
      <dsp:nvSpPr>
        <dsp:cNvPr id="0" name=""/>
        <dsp:cNvSpPr/>
      </dsp:nvSpPr>
      <dsp:spPr>
        <a:xfrm rot="10800000">
          <a:off x="4263588" y="1690871"/>
          <a:ext cx="1823156" cy="2066621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>
              <a:solidFill>
                <a:schemeClr val="bg2"/>
              </a:solidFill>
            </a:rPr>
            <a:t>ETL using Hive </a:t>
          </a:r>
          <a:br>
            <a:rPr lang="en-US" sz="1700" kern="1200" dirty="0">
              <a:solidFill>
                <a:schemeClr val="bg2"/>
              </a:solidFill>
            </a:rPr>
          </a:br>
          <a:r>
            <a:rPr lang="en-US" sz="1700" kern="1200" dirty="0">
              <a:solidFill>
                <a:schemeClr val="bg2"/>
              </a:solidFill>
            </a:rPr>
            <a:t/>
          </a:r>
          <a:br>
            <a:rPr lang="en-US" sz="1700" kern="1200" dirty="0">
              <a:solidFill>
                <a:schemeClr val="bg2"/>
              </a:solidFill>
            </a:rPr>
          </a:br>
          <a:r>
            <a:rPr lang="en-US" sz="1700" kern="1200" dirty="0" smtClean="0">
              <a:solidFill>
                <a:schemeClr val="bg2"/>
              </a:solidFill>
            </a:rPr>
            <a:t>Used </a:t>
          </a:r>
          <a:r>
            <a:rPr lang="en-US" sz="1700" kern="1200" dirty="0">
              <a:solidFill>
                <a:schemeClr val="bg2"/>
              </a:solidFill>
            </a:rPr>
            <a:t>Hive to perform extract, load, transform the </a:t>
          </a:r>
          <a:r>
            <a:rPr lang="en-US" sz="1700" kern="1200" dirty="0" smtClean="0">
              <a:solidFill>
                <a:schemeClr val="bg2"/>
              </a:solidFill>
            </a:rPr>
            <a:t>data</a:t>
          </a:r>
          <a:endParaRPr lang="en-US" sz="1700" kern="1200" dirty="0">
            <a:solidFill>
              <a:schemeClr val="bg2"/>
            </a:solidFill>
          </a:endParaRPr>
        </a:p>
      </dsp:txBody>
      <dsp:txXfrm rot="10800000">
        <a:off x="4319656" y="1690871"/>
        <a:ext cx="1711020" cy="2010553"/>
      </dsp:txXfrm>
    </dsp:sp>
    <dsp:sp modelId="{7BFF7608-8D90-744E-A9E7-3036984CC05B}">
      <dsp:nvSpPr>
        <dsp:cNvPr id="0" name=""/>
        <dsp:cNvSpPr/>
      </dsp:nvSpPr>
      <dsp:spPr>
        <a:xfrm>
          <a:off x="6271257" y="225449"/>
          <a:ext cx="1823156" cy="123997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5B77739-011F-7042-8FC5-D884FD519A68}">
      <dsp:nvSpPr>
        <dsp:cNvPr id="0" name=""/>
        <dsp:cNvSpPr/>
      </dsp:nvSpPr>
      <dsp:spPr>
        <a:xfrm rot="10800000">
          <a:off x="6271257" y="1690871"/>
          <a:ext cx="1823156" cy="2066621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>
              <a:solidFill>
                <a:schemeClr val="bg2"/>
              </a:solidFill>
            </a:rPr>
            <a:t>Visualization</a:t>
          </a:r>
          <a:br>
            <a:rPr lang="en-US" sz="1700" kern="1200" dirty="0">
              <a:solidFill>
                <a:schemeClr val="bg2"/>
              </a:solidFill>
            </a:rPr>
          </a:br>
          <a:r>
            <a:rPr lang="en-US" sz="1700" kern="1200" dirty="0">
              <a:solidFill>
                <a:schemeClr val="bg2"/>
              </a:solidFill>
            </a:rPr>
            <a:t/>
          </a:r>
          <a:br>
            <a:rPr lang="en-US" sz="1700" kern="1200" dirty="0">
              <a:solidFill>
                <a:schemeClr val="bg2"/>
              </a:solidFill>
            </a:rPr>
          </a:br>
          <a:r>
            <a:rPr lang="en-US" sz="1700" kern="1200" dirty="0" smtClean="0">
              <a:solidFill>
                <a:schemeClr val="bg2"/>
              </a:solidFill>
            </a:rPr>
            <a:t>Used Power BI for </a:t>
          </a:r>
          <a:r>
            <a:rPr lang="en-US" sz="1700" kern="1200" dirty="0">
              <a:solidFill>
                <a:schemeClr val="bg2"/>
              </a:solidFill>
            </a:rPr>
            <a:t>visualization</a:t>
          </a:r>
        </a:p>
      </dsp:txBody>
      <dsp:txXfrm rot="10800000">
        <a:off x="6327325" y="1690871"/>
        <a:ext cx="1711020" cy="20105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24501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863ab3c24_1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863ab3c24_1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997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863ab3c24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863ab3c24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977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863ab3c24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863ab3c24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1667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863ab3c24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863ab3c24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7894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863ab3c24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863ab3c24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6152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863ab3c24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863ab3c24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1546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863ab3c24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863ab3c24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2306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863ab3c24_1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4863ab3c24_1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140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863ab3c24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863ab3c24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1207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863ab3c24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863ab3c24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62882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863ab3c24_1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863ab3c24_1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554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88A7CBF-4313-4610-8456-7072D8B4942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6885" y="204983"/>
            <a:ext cx="8730229" cy="99164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effectLst>
            <a:outerShdw blurRad="50800" dist="50800" dir="5400000" algn="ctr" rotWithShape="0">
              <a:schemeClr val="accent3">
                <a:lumMod val="75000"/>
              </a:schemeClr>
            </a:out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885" y="1196623"/>
            <a:ext cx="8730229" cy="372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644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18" y="315045"/>
            <a:ext cx="8460121" cy="45566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52" y="222838"/>
            <a:ext cx="8706011" cy="467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12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204" y="184417"/>
            <a:ext cx="8690643" cy="4702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690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40" y="276625"/>
            <a:ext cx="8598435" cy="45412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253572"/>
            <a:ext cx="8652222" cy="4656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202996"/>
            <a:ext cx="8737600" cy="470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174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217713"/>
            <a:ext cx="7505700" cy="52251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2"/>
                </a:solidFill>
                <a:latin typeface="Cooper Black" panose="0208090404030B020404" pitchFamily="18" charset="0"/>
              </a:rPr>
              <a:t>INSIGHTS</a:t>
            </a:r>
            <a:endParaRPr lang="en-US" dirty="0">
              <a:solidFill>
                <a:schemeClr val="bg2"/>
              </a:solidFill>
              <a:latin typeface="Cooper Black" panose="0208090404030B0204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740228"/>
            <a:ext cx="7505700" cy="4093029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800" dirty="0"/>
              <a:t>Lead PM2.5, </a:t>
            </a:r>
            <a:r>
              <a:rPr lang="en-US" sz="1800" dirty="0" smtClean="0"/>
              <a:t>Chromium PM2.5 LC </a:t>
            </a:r>
            <a:r>
              <a:rPr lang="en-US" sz="1800" dirty="0"/>
              <a:t>and </a:t>
            </a:r>
            <a:r>
              <a:rPr lang="en-US" sz="1800" dirty="0" smtClean="0"/>
              <a:t>Arsenic PM 2.5 LC </a:t>
            </a:r>
            <a:r>
              <a:rPr lang="en-US" sz="1800" dirty="0"/>
              <a:t>are the most hazardous pollutants affecting </a:t>
            </a:r>
            <a:r>
              <a:rPr lang="en-US" sz="1800" dirty="0" smtClean="0"/>
              <a:t>USA</a:t>
            </a:r>
            <a:r>
              <a:rPr lang="en-US" sz="1800" dirty="0"/>
              <a:t> </a:t>
            </a:r>
            <a:r>
              <a:rPr lang="en-US" sz="1800" dirty="0" smtClean="0"/>
              <a:t>since 1990 to 2017.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 smtClean="0"/>
              <a:t>These </a:t>
            </a:r>
            <a:r>
              <a:rPr lang="en-US" sz="1800" dirty="0"/>
              <a:t>pollutants are mostly emitted from Texas, Minnesota, Arkansas, Florida &amp; West Virginia.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/>
              <a:t>Highest(1 million+) pollutants are emitted from </a:t>
            </a:r>
            <a:r>
              <a:rPr lang="en-US" sz="1800" dirty="0" smtClean="0"/>
              <a:t>the state of </a:t>
            </a:r>
            <a:r>
              <a:rPr lang="en-US" sz="1800" dirty="0"/>
              <a:t>T</a:t>
            </a:r>
            <a:r>
              <a:rPr lang="en-US" sz="1800" dirty="0" smtClean="0"/>
              <a:t>exas </a:t>
            </a:r>
            <a:r>
              <a:rPr lang="en-US" sz="1800" dirty="0"/>
              <a:t>where as the least (0.01million) pollutants are emitted from Virgin Islands</a:t>
            </a:r>
            <a:r>
              <a:rPr lang="en-US" sz="1800" dirty="0" smtClean="0"/>
              <a:t>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 smtClean="0"/>
              <a:t>In “California”, San Ramon &amp; Livermore affected the most by toxic pollutants.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/>
              <a:t>The sites and date’s where the lowest and highest levels of air pollution occurred. </a:t>
            </a:r>
            <a:r>
              <a:rPr lang="en-US" sz="1800" dirty="0" err="1"/>
              <a:t>Eg</a:t>
            </a:r>
            <a:r>
              <a:rPr lang="en-US" sz="1800" dirty="0"/>
              <a:t>. Smoke from Chimney or an electrical transformer blasts etc..</a:t>
            </a:r>
          </a:p>
          <a:p>
            <a:pPr marL="146050" indent="0">
              <a:buNone/>
            </a:pPr>
            <a:endParaRPr lang="en-US" sz="2000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sz="2000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sz="2000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669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ABD09C-DDB5-4CBD-ADBD-DEC84B6F9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221" y="227474"/>
            <a:ext cx="8523111" cy="1522303"/>
          </a:xfrm>
        </p:spPr>
        <p:txBody>
          <a:bodyPr/>
          <a:lstStyle/>
          <a:p>
            <a:pPr algn="ctr"/>
            <a:endParaRPr lang="en-US" dirty="0">
              <a:solidFill>
                <a:schemeClr val="bg2"/>
              </a:solidFill>
              <a:latin typeface="Cooper Black" panose="0208090404030B0204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2B483F2-52FD-48AA-9DD8-A3BF058E1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2221" y="1749776"/>
            <a:ext cx="8523111" cy="3166247"/>
          </a:xfrm>
        </p:spPr>
        <p:txBody>
          <a:bodyPr/>
          <a:lstStyle/>
          <a:p>
            <a:endParaRPr lang="en-US" sz="1800" dirty="0">
              <a:solidFill>
                <a:schemeClr val="bg2"/>
              </a:solidFill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41A025E-0930-4F3B-8BEB-D2E495318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803" y="339080"/>
            <a:ext cx="3431825" cy="12212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E6E068-7A59-4FA5-B1D0-4826B1725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378" y="227475"/>
            <a:ext cx="8489244" cy="732081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2"/>
                </a:solidFill>
                <a:latin typeface="Cooper Black" panose="0208090404030B020404" pitchFamily="18" charset="0"/>
              </a:rPr>
              <a:t>REFERENCES</a:t>
            </a:r>
            <a:endParaRPr lang="en-US" dirty="0">
              <a:solidFill>
                <a:schemeClr val="bg2"/>
              </a:solidFill>
              <a:latin typeface="Cooper Black" panose="0208090404030B0204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3EFB618-62FF-43A2-AA18-93D227C65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7377" y="959556"/>
            <a:ext cx="8489243" cy="3804355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https://www.kaggle.com/epa/hazardous-air-pollutants/data </a:t>
            </a:r>
            <a:endParaRPr lang="en-US" sz="2800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http://hive.apache.org/ </a:t>
            </a:r>
            <a:endParaRPr lang="en-US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 smtClean="0"/>
              <a:t>https</a:t>
            </a:r>
            <a:r>
              <a:rPr lang="en-US" sz="2800" dirty="0"/>
              <a:t>://app.powerbi.com </a:t>
            </a:r>
            <a:endParaRPr lang="en-US" sz="2800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 smtClean="0"/>
              <a:t>Lab Tutorial from CIS 5200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Classmate: Monica </a:t>
            </a:r>
            <a:r>
              <a:rPr lang="en-US" sz="2800" dirty="0" smtClean="0"/>
              <a:t>Mishra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800" dirty="0"/>
          </a:p>
          <a:p>
            <a:pPr marL="146050" indent="0">
              <a:buNone/>
            </a:pPr>
            <a:r>
              <a:rPr lang="en-US" sz="2800" dirty="0" smtClean="0"/>
              <a:t> 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F4EC4ED3-DC46-4CC0-94E0-28ACD61705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1915" y="203200"/>
            <a:ext cx="3657596" cy="473004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5486" y="203200"/>
            <a:ext cx="5152571" cy="47300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F8139BA-1014-4129-BDCB-57E4C54AC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5" y="209722"/>
            <a:ext cx="8629649" cy="54293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2"/>
                </a:solidFill>
                <a:latin typeface="Cooper Black" panose="0208090404030B020404" pitchFamily="18" charset="0"/>
              </a:rPr>
              <a:t>CONTENTS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CD39400-7442-4497-8818-6FEE5B5AA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7175" y="752656"/>
            <a:ext cx="8067675" cy="4056411"/>
          </a:xfrm>
        </p:spPr>
        <p:txBody>
          <a:bodyPr/>
          <a:lstStyle/>
          <a:p>
            <a:r>
              <a:rPr lang="en-US" sz="2400" dirty="0">
                <a:latin typeface="+mn-lt"/>
              </a:rPr>
              <a:t>Introduction</a:t>
            </a:r>
          </a:p>
          <a:p>
            <a:r>
              <a:rPr lang="en-US" sz="2400" dirty="0">
                <a:latin typeface="+mn-lt"/>
              </a:rPr>
              <a:t>Dataset Specification</a:t>
            </a:r>
          </a:p>
          <a:p>
            <a:r>
              <a:rPr lang="en-US" sz="2400" dirty="0">
                <a:latin typeface="+mn-lt"/>
              </a:rPr>
              <a:t>System Specification</a:t>
            </a:r>
          </a:p>
          <a:p>
            <a:r>
              <a:rPr lang="en-US" sz="2400" dirty="0" smtClean="0">
                <a:latin typeface="+mn-lt"/>
              </a:rPr>
              <a:t>Work Flow</a:t>
            </a:r>
          </a:p>
          <a:p>
            <a:r>
              <a:rPr lang="en-US" sz="2400" dirty="0"/>
              <a:t>Creation of Table Query</a:t>
            </a:r>
          </a:p>
          <a:p>
            <a:r>
              <a:rPr lang="en-US" sz="2400" dirty="0" smtClean="0">
                <a:latin typeface="+mn-lt"/>
              </a:rPr>
              <a:t>Visualization</a:t>
            </a:r>
            <a:endParaRPr lang="en-US" sz="2400" dirty="0">
              <a:latin typeface="+mn-lt"/>
            </a:endParaRPr>
          </a:p>
          <a:p>
            <a:r>
              <a:rPr lang="en-US" sz="2400" dirty="0" smtClean="0">
                <a:latin typeface="+mn-lt"/>
              </a:rPr>
              <a:t>Insights</a:t>
            </a:r>
            <a:endParaRPr lang="en-US" sz="2400" dirty="0">
              <a:latin typeface="+mn-lt"/>
            </a:endParaRPr>
          </a:p>
          <a:p>
            <a:r>
              <a:rPr lang="en-US" sz="2400" dirty="0">
                <a:latin typeface="+mn-lt"/>
              </a:rPr>
              <a:t>GitHub</a:t>
            </a:r>
          </a:p>
          <a:p>
            <a:r>
              <a:rPr lang="en-US" sz="2400" dirty="0">
                <a:latin typeface="+mn-lt"/>
              </a:rPr>
              <a:t>Reference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279542"/>
            <a:ext cx="7505700" cy="540514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2"/>
                </a:solidFill>
                <a:latin typeface="Cooper Black" panose="0208090404030B020404" pitchFamily="18" charset="0"/>
              </a:rPr>
              <a:t>INTRODUCTION</a:t>
            </a:r>
            <a:endParaRPr lang="en-US" dirty="0">
              <a:solidFill>
                <a:schemeClr val="bg2"/>
              </a:solidFill>
              <a:latin typeface="Cooper Black" panose="0208090404030B0204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714" y="899884"/>
            <a:ext cx="8251372" cy="3618669"/>
          </a:xfrm>
        </p:spPr>
        <p:txBody>
          <a:bodyPr/>
          <a:lstStyle/>
          <a:p>
            <a:pPr marL="146050" indent="0"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Environmental Protection Agency (EPA)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mission of the EPA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to protect and conserve the natural environment and improve the health of humans by researching the effects of and mandating limits on the use of pollutants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The EPA regulates the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manufacturing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, processing, distribution and use of chemicals and other pollutants. </a:t>
            </a:r>
            <a:endParaRPr lang="en-US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In this project, we focus on analyzing the hazardous air pollutants that were emitted between the year 1990 to 2017.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79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8ABFBB-9549-403F-A5A1-EACEB4F4F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035" y="232834"/>
            <a:ext cx="7505700" cy="74929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2"/>
                </a:solidFill>
                <a:latin typeface="Cooper Black" panose="0208090404030B020404" pitchFamily="18" charset="0"/>
              </a:rPr>
              <a:t>DATA SPECIFICATION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FFD5F7F-B228-476D-87FB-280F380C1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4705" y="982133"/>
            <a:ext cx="8618361" cy="3923696"/>
          </a:xfrm>
        </p:spPr>
        <p:txBody>
          <a:bodyPr/>
          <a:lstStyle/>
          <a:p>
            <a:r>
              <a:rPr lang="en-US" sz="2000" b="1" dirty="0">
                <a:solidFill>
                  <a:schemeClr val="bg2"/>
                </a:solidFill>
                <a:latin typeface="+mn-lt"/>
              </a:rPr>
              <a:t>Data Source URL</a:t>
            </a:r>
          </a:p>
          <a:p>
            <a:pPr lvl="1"/>
            <a:r>
              <a:rPr lang="en-US" sz="2000" b="1" dirty="0">
                <a:solidFill>
                  <a:schemeClr val="bg2"/>
                </a:solidFill>
                <a:latin typeface="+mn-lt"/>
              </a:rPr>
              <a:t>https://www.kaggle.com/epa/hazardous-air-pollutants/data</a:t>
            </a:r>
          </a:p>
          <a:p>
            <a:r>
              <a:rPr lang="en-US" sz="2000" b="1" dirty="0">
                <a:solidFill>
                  <a:schemeClr val="bg2"/>
                </a:solidFill>
                <a:latin typeface="+mn-lt"/>
              </a:rPr>
              <a:t>Data Set</a:t>
            </a:r>
          </a:p>
          <a:p>
            <a:pPr lvl="1"/>
            <a:r>
              <a:rPr lang="en-US" sz="2000" b="1" dirty="0">
                <a:solidFill>
                  <a:schemeClr val="bg2"/>
                </a:solidFill>
                <a:latin typeface="+mn-lt"/>
              </a:rPr>
              <a:t> Hazardous air pollutant data</a:t>
            </a:r>
          </a:p>
          <a:p>
            <a:r>
              <a:rPr lang="en-US" sz="2000" b="1" dirty="0">
                <a:solidFill>
                  <a:schemeClr val="bg2"/>
                </a:solidFill>
                <a:latin typeface="+mn-lt"/>
              </a:rPr>
              <a:t>Data Size</a:t>
            </a:r>
          </a:p>
          <a:p>
            <a:pPr lvl="1"/>
            <a:r>
              <a:rPr lang="en-US" sz="2000" b="1" dirty="0" smtClean="0">
                <a:solidFill>
                  <a:schemeClr val="bg2"/>
                </a:solidFill>
                <a:latin typeface="+mn-lt"/>
              </a:rPr>
              <a:t>2.3 </a:t>
            </a:r>
            <a:r>
              <a:rPr lang="en-US" sz="2000" b="1" dirty="0" smtClean="0">
                <a:solidFill>
                  <a:schemeClr val="bg2"/>
                </a:solidFill>
                <a:latin typeface="+mn-lt"/>
              </a:rPr>
              <a:t>GB</a:t>
            </a:r>
          </a:p>
          <a:p>
            <a:r>
              <a:rPr lang="en-US" sz="2200" b="1" dirty="0" smtClean="0">
                <a:solidFill>
                  <a:schemeClr val="bg2"/>
                </a:solidFill>
                <a:latin typeface="+mn-lt"/>
              </a:rPr>
              <a:t>Format</a:t>
            </a:r>
          </a:p>
          <a:p>
            <a:pPr lvl="1"/>
            <a:r>
              <a:rPr lang="en-US" sz="2000" b="1" dirty="0" smtClean="0">
                <a:solidFill>
                  <a:schemeClr val="bg2"/>
                </a:solidFill>
                <a:latin typeface="+mn-lt"/>
              </a:rPr>
              <a:t>CSV</a:t>
            </a:r>
            <a:endParaRPr lang="en-US" sz="2000" b="1" dirty="0">
              <a:solidFill>
                <a:schemeClr val="bg2"/>
              </a:solidFill>
              <a:latin typeface="+mn-lt"/>
            </a:endParaRPr>
          </a:p>
          <a:p>
            <a:pPr marL="146050" indent="0">
              <a:buNone/>
            </a:pPr>
            <a:endParaRPr lang="en-US" sz="2000" b="1" dirty="0" smtClean="0">
              <a:solidFill>
                <a:schemeClr val="bg2"/>
              </a:solidFill>
              <a:latin typeface="+mn-lt"/>
            </a:endParaRPr>
          </a:p>
          <a:p>
            <a:pPr marL="146050" indent="0">
              <a:buNone/>
            </a:pPr>
            <a:endParaRPr lang="en-US" sz="2000" b="1" dirty="0">
              <a:solidFill>
                <a:schemeClr val="bg2"/>
              </a:solidFill>
              <a:latin typeface="+mn-lt"/>
            </a:endParaRPr>
          </a:p>
          <a:p>
            <a:pPr lvl="1"/>
            <a:endParaRPr lang="en-US" sz="2000" b="1" dirty="0">
              <a:solidFill>
                <a:schemeClr val="bg2"/>
              </a:solidFill>
              <a:latin typeface="+mn-lt"/>
            </a:endParaRPr>
          </a:p>
          <a:p>
            <a:pPr lvl="1"/>
            <a:endParaRPr lang="en-US" sz="2000" b="1" dirty="0">
              <a:solidFill>
                <a:schemeClr val="bg2"/>
              </a:solidFill>
              <a:latin typeface="+mn-lt"/>
            </a:endParaRPr>
          </a:p>
          <a:p>
            <a:pPr marL="146050" indent="0">
              <a:buNone/>
            </a:pPr>
            <a:endParaRPr lang="en-US" sz="2000" b="1" dirty="0">
              <a:solidFill>
                <a:schemeClr val="bg2"/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BF0FBA-F995-4501-891B-F3A2A4965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326311"/>
            <a:ext cx="7505700" cy="9546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2"/>
                </a:solidFill>
                <a:latin typeface="Cooper Black" panose="0208090404030B020404" pitchFamily="18" charset="0"/>
              </a:rPr>
              <a:t>SYSTEM SPECIFICATION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64E48E3-59EF-46DA-96A9-FA70908DD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150" y="1204686"/>
            <a:ext cx="7505700" cy="3234039"/>
          </a:xfrm>
        </p:spPr>
        <p:txBody>
          <a:bodyPr/>
          <a:lstStyle/>
          <a:p>
            <a:pPr lvl="0"/>
            <a:r>
              <a:rPr lang="en-US" sz="2800" dirty="0"/>
              <a:t>Oracle Big Data Compute Edition: 5 nodes</a:t>
            </a:r>
          </a:p>
          <a:p>
            <a:pPr lvl="0"/>
            <a:r>
              <a:rPr lang="en-US" sz="2800" dirty="0"/>
              <a:t>OCPUs: </a:t>
            </a:r>
            <a:r>
              <a:rPr lang="en-US" sz="2800" dirty="0" smtClean="0"/>
              <a:t>10     </a:t>
            </a:r>
            <a:endParaRPr lang="en-US" sz="2800" dirty="0"/>
          </a:p>
          <a:p>
            <a:pPr lvl="0"/>
            <a:r>
              <a:rPr lang="en-US" sz="2800" dirty="0"/>
              <a:t>Memory: </a:t>
            </a:r>
            <a:r>
              <a:rPr lang="en-US" sz="2800" dirty="0" smtClean="0"/>
              <a:t>150 </a:t>
            </a:r>
            <a:r>
              <a:rPr lang="en-US" sz="2800" dirty="0"/>
              <a:t>GB                                            </a:t>
            </a:r>
          </a:p>
          <a:p>
            <a:pPr lvl="0"/>
            <a:r>
              <a:rPr lang="en-US" sz="2800" dirty="0"/>
              <a:t>Storage: </a:t>
            </a:r>
            <a:r>
              <a:rPr lang="en-US" sz="2800" dirty="0" smtClean="0"/>
              <a:t>678 </a:t>
            </a:r>
            <a:r>
              <a:rPr lang="en-US" sz="2800" dirty="0"/>
              <a:t>GB</a:t>
            </a:r>
          </a:p>
          <a:p>
            <a:pPr lvl="0"/>
            <a:r>
              <a:rPr lang="en-US" sz="2800" dirty="0"/>
              <a:t>HDFS Capacity: 147 GB</a:t>
            </a:r>
          </a:p>
          <a:p>
            <a:pPr marL="146050" indent="0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906189" y="380666"/>
            <a:ext cx="7535576" cy="526049"/>
          </a:xfrm>
        </p:spPr>
        <p:txBody>
          <a:bodyPr>
            <a:noAutofit/>
          </a:bodyPr>
          <a:lstStyle/>
          <a:p>
            <a:pPr algn="ctr"/>
            <a:r>
              <a:rPr lang="en-IN" sz="3300" dirty="0">
                <a:solidFill>
                  <a:schemeClr val="bg2"/>
                </a:solidFill>
                <a:latin typeface="Cooper Black" panose="0208090404030B020404" pitchFamily="18" charset="0"/>
                <a:ea typeface="Calibri" charset="0"/>
                <a:cs typeface="Calibri" charset="0"/>
              </a:rPr>
              <a:t>WORK FLOW</a:t>
            </a: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597855052"/>
              </p:ext>
            </p:extLst>
          </p:nvPr>
        </p:nvGraphicFramePr>
        <p:xfrm>
          <a:off x="399569" y="1083448"/>
          <a:ext cx="8344861" cy="37574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0740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D6B6AE9-E001-4A11-BA87-9E78EB317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1778" y="1267865"/>
            <a:ext cx="7833072" cy="3170859"/>
          </a:xfrm>
        </p:spPr>
        <p:txBody>
          <a:bodyPr/>
          <a:lstStyle/>
          <a:p>
            <a:pPr marL="146050" indent="0">
              <a:buNone/>
            </a:pPr>
            <a:r>
              <a:rPr lang="en-US" sz="1400" dirty="0">
                <a:solidFill>
                  <a:schemeClr val="bg2"/>
                </a:solidFill>
              </a:rPr>
              <a:t>CREATE TABLE IF NOT EXISTS </a:t>
            </a:r>
            <a:r>
              <a:rPr lang="en-US" sz="1400" dirty="0" err="1">
                <a:solidFill>
                  <a:schemeClr val="bg2"/>
                </a:solidFill>
              </a:rPr>
              <a:t>airpollution</a:t>
            </a:r>
            <a:endParaRPr lang="en-US" sz="1400" dirty="0">
              <a:solidFill>
                <a:schemeClr val="bg2"/>
              </a:solidFill>
            </a:endParaRPr>
          </a:p>
          <a:p>
            <a:pPr marL="146050" indent="0">
              <a:buNone/>
            </a:pPr>
            <a:r>
              <a:rPr lang="en-US" sz="1400" dirty="0">
                <a:solidFill>
                  <a:schemeClr val="bg2"/>
                </a:solidFill>
              </a:rPr>
              <a:t>(</a:t>
            </a:r>
            <a:r>
              <a:rPr lang="en-US" sz="1400" dirty="0" err="1">
                <a:solidFill>
                  <a:schemeClr val="bg2"/>
                </a:solidFill>
              </a:rPr>
              <a:t>state_code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smtClean="0">
                <a:solidFill>
                  <a:schemeClr val="bg2"/>
                </a:solidFill>
              </a:rPr>
              <a:t>DECIMAL, </a:t>
            </a:r>
            <a:r>
              <a:rPr lang="en-US" sz="1400" dirty="0" err="1" smtClean="0">
                <a:solidFill>
                  <a:schemeClr val="bg2"/>
                </a:solidFill>
              </a:rPr>
              <a:t>county_code</a:t>
            </a:r>
            <a:r>
              <a:rPr lang="en-US" sz="1400" dirty="0" smtClean="0">
                <a:solidFill>
                  <a:schemeClr val="bg2"/>
                </a:solidFill>
              </a:rPr>
              <a:t> DECIMAL, </a:t>
            </a:r>
            <a:r>
              <a:rPr lang="en-US" sz="1400" dirty="0" err="1" smtClean="0">
                <a:solidFill>
                  <a:schemeClr val="bg2"/>
                </a:solidFill>
              </a:rPr>
              <a:t>site_num</a:t>
            </a:r>
            <a:r>
              <a:rPr lang="en-US" sz="1400" dirty="0" smtClean="0">
                <a:solidFill>
                  <a:schemeClr val="bg2"/>
                </a:solidFill>
              </a:rPr>
              <a:t> DECIMAL, </a:t>
            </a:r>
            <a:r>
              <a:rPr lang="en-US" sz="1400" dirty="0" err="1" smtClean="0">
                <a:solidFill>
                  <a:schemeClr val="bg2"/>
                </a:solidFill>
              </a:rPr>
              <a:t>parameter_code</a:t>
            </a:r>
            <a:r>
              <a:rPr lang="en-US" sz="1400" dirty="0" smtClean="0">
                <a:solidFill>
                  <a:schemeClr val="bg2"/>
                </a:solidFill>
              </a:rPr>
              <a:t> DECIMAL, </a:t>
            </a:r>
            <a:r>
              <a:rPr lang="en-US" sz="1400" dirty="0" err="1" smtClean="0">
                <a:solidFill>
                  <a:schemeClr val="bg2"/>
                </a:solidFill>
              </a:rPr>
              <a:t>poc</a:t>
            </a:r>
            <a:r>
              <a:rPr lang="en-US" sz="1400" dirty="0" smtClean="0">
                <a:solidFill>
                  <a:schemeClr val="bg2"/>
                </a:solidFill>
              </a:rPr>
              <a:t> </a:t>
            </a:r>
            <a:r>
              <a:rPr lang="en-US" sz="1400" dirty="0">
                <a:solidFill>
                  <a:schemeClr val="bg2"/>
                </a:solidFill>
              </a:rPr>
              <a:t>DECIMAL,</a:t>
            </a:r>
          </a:p>
          <a:p>
            <a:pPr marL="146050" indent="0">
              <a:buNone/>
            </a:pPr>
            <a:r>
              <a:rPr lang="en-US" sz="1400" dirty="0">
                <a:solidFill>
                  <a:schemeClr val="bg2"/>
                </a:solidFill>
              </a:rPr>
              <a:t>latitude DECIMAL (10,6</a:t>
            </a:r>
            <a:r>
              <a:rPr lang="en-US" sz="1400" dirty="0" smtClean="0">
                <a:solidFill>
                  <a:schemeClr val="bg2"/>
                </a:solidFill>
              </a:rPr>
              <a:t>), longitude </a:t>
            </a:r>
            <a:r>
              <a:rPr lang="en-US" sz="1400" dirty="0">
                <a:solidFill>
                  <a:schemeClr val="bg2"/>
                </a:solidFill>
              </a:rPr>
              <a:t>DECIMAL (10,6</a:t>
            </a:r>
            <a:r>
              <a:rPr lang="en-US" sz="1400" dirty="0" smtClean="0">
                <a:solidFill>
                  <a:schemeClr val="bg2"/>
                </a:solidFill>
              </a:rPr>
              <a:t>), datum string, </a:t>
            </a:r>
            <a:r>
              <a:rPr lang="en-US" sz="1400" dirty="0" err="1" smtClean="0">
                <a:solidFill>
                  <a:schemeClr val="bg2"/>
                </a:solidFill>
              </a:rPr>
              <a:t>parameter_name</a:t>
            </a:r>
            <a:r>
              <a:rPr lang="en-US" sz="1400" dirty="0" smtClean="0">
                <a:solidFill>
                  <a:schemeClr val="bg2"/>
                </a:solidFill>
              </a:rPr>
              <a:t> string, </a:t>
            </a:r>
            <a:r>
              <a:rPr lang="en-US" sz="1400" dirty="0" err="1" smtClean="0">
                <a:solidFill>
                  <a:schemeClr val="bg2"/>
                </a:solidFill>
              </a:rPr>
              <a:t>sample_duration</a:t>
            </a:r>
            <a:r>
              <a:rPr lang="en-US" sz="1400" dirty="0" smtClean="0">
                <a:solidFill>
                  <a:schemeClr val="bg2"/>
                </a:solidFill>
              </a:rPr>
              <a:t> string, </a:t>
            </a:r>
            <a:r>
              <a:rPr lang="en-US" sz="1400" dirty="0" err="1" smtClean="0">
                <a:solidFill>
                  <a:schemeClr val="bg2"/>
                </a:solidFill>
              </a:rPr>
              <a:t>pollutant_standard</a:t>
            </a:r>
            <a:r>
              <a:rPr lang="en-US" sz="1400" dirty="0" smtClean="0">
                <a:solidFill>
                  <a:schemeClr val="bg2"/>
                </a:solidFill>
              </a:rPr>
              <a:t> string, </a:t>
            </a:r>
            <a:r>
              <a:rPr lang="en-US" sz="1400" dirty="0" err="1" smtClean="0">
                <a:solidFill>
                  <a:schemeClr val="bg2"/>
                </a:solidFill>
              </a:rPr>
              <a:t>date_local</a:t>
            </a:r>
            <a:r>
              <a:rPr lang="en-US" sz="1400" dirty="0" smtClean="0">
                <a:solidFill>
                  <a:schemeClr val="bg2"/>
                </a:solidFill>
              </a:rPr>
              <a:t> date, </a:t>
            </a:r>
            <a:r>
              <a:rPr lang="en-US" sz="1400" dirty="0" err="1" smtClean="0">
                <a:solidFill>
                  <a:schemeClr val="bg2"/>
                </a:solidFill>
              </a:rPr>
              <a:t>units_of_measure</a:t>
            </a:r>
            <a:r>
              <a:rPr lang="en-US" sz="1400" dirty="0" smtClean="0">
                <a:solidFill>
                  <a:schemeClr val="bg2"/>
                </a:solidFill>
              </a:rPr>
              <a:t> string, </a:t>
            </a:r>
            <a:r>
              <a:rPr lang="en-US" sz="1400" dirty="0" err="1" smtClean="0">
                <a:solidFill>
                  <a:schemeClr val="bg2"/>
                </a:solidFill>
              </a:rPr>
              <a:t>event_type</a:t>
            </a:r>
            <a:r>
              <a:rPr lang="en-US" sz="1400" dirty="0" smtClean="0">
                <a:solidFill>
                  <a:schemeClr val="bg2"/>
                </a:solidFill>
              </a:rPr>
              <a:t> string, </a:t>
            </a:r>
            <a:r>
              <a:rPr lang="en-US" sz="1400" dirty="0" err="1" smtClean="0">
                <a:solidFill>
                  <a:schemeClr val="bg2"/>
                </a:solidFill>
              </a:rPr>
              <a:t>observation_count</a:t>
            </a:r>
            <a:r>
              <a:rPr lang="en-US" sz="1400" dirty="0" smtClean="0">
                <a:solidFill>
                  <a:schemeClr val="bg2"/>
                </a:solidFill>
              </a:rPr>
              <a:t> DECIMAL, </a:t>
            </a:r>
            <a:r>
              <a:rPr lang="en-US" sz="1400" dirty="0" err="1" smtClean="0">
                <a:solidFill>
                  <a:schemeClr val="bg2"/>
                </a:solidFill>
              </a:rPr>
              <a:t>observation_percent</a:t>
            </a:r>
            <a:r>
              <a:rPr lang="en-US" sz="1400" dirty="0" smtClean="0">
                <a:solidFill>
                  <a:schemeClr val="bg2"/>
                </a:solidFill>
              </a:rPr>
              <a:t> DECIMAL, </a:t>
            </a:r>
            <a:r>
              <a:rPr lang="en-US" sz="1400" dirty="0" err="1" smtClean="0">
                <a:solidFill>
                  <a:schemeClr val="bg2"/>
                </a:solidFill>
              </a:rPr>
              <a:t>arithmetic_mean</a:t>
            </a:r>
            <a:r>
              <a:rPr lang="en-US" sz="1400" dirty="0" smtClean="0">
                <a:solidFill>
                  <a:schemeClr val="bg2"/>
                </a:solidFill>
              </a:rPr>
              <a:t> DECIMAL, </a:t>
            </a:r>
            <a:r>
              <a:rPr lang="en-US" sz="1400" dirty="0" err="1" smtClean="0">
                <a:solidFill>
                  <a:schemeClr val="bg2"/>
                </a:solidFill>
              </a:rPr>
              <a:t>first_max_value</a:t>
            </a:r>
            <a:r>
              <a:rPr lang="en-US" sz="1400" dirty="0" smtClean="0">
                <a:solidFill>
                  <a:schemeClr val="bg2"/>
                </a:solidFill>
              </a:rPr>
              <a:t> float, </a:t>
            </a:r>
            <a:r>
              <a:rPr lang="en-US" sz="1400" dirty="0" err="1" smtClean="0">
                <a:solidFill>
                  <a:schemeClr val="bg2"/>
                </a:solidFill>
              </a:rPr>
              <a:t>first_max_hour</a:t>
            </a:r>
            <a:r>
              <a:rPr lang="en-US" sz="1400" dirty="0" smtClean="0">
                <a:solidFill>
                  <a:schemeClr val="bg2"/>
                </a:solidFill>
              </a:rPr>
              <a:t> float, </a:t>
            </a:r>
            <a:r>
              <a:rPr lang="en-US" sz="1400" dirty="0" err="1" smtClean="0">
                <a:solidFill>
                  <a:schemeClr val="bg2"/>
                </a:solidFill>
              </a:rPr>
              <a:t>aqi</a:t>
            </a:r>
            <a:r>
              <a:rPr lang="en-US" sz="1400" dirty="0" smtClean="0">
                <a:solidFill>
                  <a:schemeClr val="bg2"/>
                </a:solidFill>
              </a:rPr>
              <a:t> string, </a:t>
            </a:r>
            <a:r>
              <a:rPr lang="en-US" sz="1400" dirty="0" err="1" smtClean="0">
                <a:solidFill>
                  <a:schemeClr val="bg2"/>
                </a:solidFill>
              </a:rPr>
              <a:t>method_code</a:t>
            </a:r>
            <a:r>
              <a:rPr lang="en-US" sz="1400" dirty="0" smtClean="0">
                <a:solidFill>
                  <a:schemeClr val="bg2"/>
                </a:solidFill>
              </a:rPr>
              <a:t> DECIMAL, </a:t>
            </a:r>
            <a:r>
              <a:rPr lang="en-US" sz="1400" dirty="0" err="1" smtClean="0">
                <a:solidFill>
                  <a:schemeClr val="bg2"/>
                </a:solidFill>
              </a:rPr>
              <a:t>method_name</a:t>
            </a:r>
            <a:r>
              <a:rPr lang="en-US" sz="1400" dirty="0" smtClean="0">
                <a:solidFill>
                  <a:schemeClr val="bg2"/>
                </a:solidFill>
              </a:rPr>
              <a:t> string, </a:t>
            </a:r>
            <a:r>
              <a:rPr lang="en-US" sz="1400" dirty="0" err="1" smtClean="0">
                <a:solidFill>
                  <a:schemeClr val="bg2"/>
                </a:solidFill>
              </a:rPr>
              <a:t>local_site_name</a:t>
            </a:r>
            <a:r>
              <a:rPr lang="en-US" sz="1400" dirty="0" smtClean="0">
                <a:solidFill>
                  <a:schemeClr val="bg2"/>
                </a:solidFill>
              </a:rPr>
              <a:t> string, address string, </a:t>
            </a:r>
            <a:r>
              <a:rPr lang="en-US" sz="1400" dirty="0" err="1" smtClean="0">
                <a:solidFill>
                  <a:schemeClr val="bg2"/>
                </a:solidFill>
              </a:rPr>
              <a:t>state_name</a:t>
            </a:r>
            <a:r>
              <a:rPr lang="en-US" sz="1400" dirty="0" smtClean="0">
                <a:solidFill>
                  <a:schemeClr val="bg2"/>
                </a:solidFill>
              </a:rPr>
              <a:t> string, </a:t>
            </a:r>
            <a:r>
              <a:rPr lang="en-US" sz="1400" dirty="0" err="1" smtClean="0">
                <a:solidFill>
                  <a:schemeClr val="bg2"/>
                </a:solidFill>
              </a:rPr>
              <a:t>county_name</a:t>
            </a:r>
            <a:r>
              <a:rPr lang="en-US" sz="1400" dirty="0" smtClean="0">
                <a:solidFill>
                  <a:schemeClr val="bg2"/>
                </a:solidFill>
              </a:rPr>
              <a:t> string, </a:t>
            </a:r>
            <a:r>
              <a:rPr lang="en-US" sz="1400" dirty="0" err="1" smtClean="0">
                <a:solidFill>
                  <a:schemeClr val="bg2"/>
                </a:solidFill>
              </a:rPr>
              <a:t>city_name</a:t>
            </a:r>
            <a:r>
              <a:rPr lang="en-US" sz="1400" dirty="0" smtClean="0">
                <a:solidFill>
                  <a:schemeClr val="bg2"/>
                </a:solidFill>
              </a:rPr>
              <a:t> string, </a:t>
            </a:r>
            <a:r>
              <a:rPr lang="en-US" sz="1400" dirty="0" err="1" smtClean="0">
                <a:solidFill>
                  <a:schemeClr val="bg2"/>
                </a:solidFill>
              </a:rPr>
              <a:t>cbsa_name</a:t>
            </a:r>
            <a:r>
              <a:rPr lang="en-US" sz="1400" dirty="0" smtClean="0">
                <a:solidFill>
                  <a:schemeClr val="bg2"/>
                </a:solidFill>
              </a:rPr>
              <a:t> string, </a:t>
            </a:r>
            <a:r>
              <a:rPr lang="en-US" sz="1400" dirty="0" err="1" smtClean="0">
                <a:solidFill>
                  <a:schemeClr val="bg2"/>
                </a:solidFill>
              </a:rPr>
              <a:t>date_of_last_change</a:t>
            </a:r>
            <a:r>
              <a:rPr lang="en-US" sz="1400" dirty="0" smtClean="0">
                <a:solidFill>
                  <a:schemeClr val="bg2"/>
                </a:solidFill>
              </a:rPr>
              <a:t> </a:t>
            </a:r>
            <a:r>
              <a:rPr lang="en-US" sz="1400" dirty="0">
                <a:solidFill>
                  <a:schemeClr val="bg2"/>
                </a:solidFill>
              </a:rPr>
              <a:t>date)</a:t>
            </a:r>
          </a:p>
          <a:p>
            <a:pPr marL="146050" indent="0">
              <a:buNone/>
            </a:pPr>
            <a:r>
              <a:rPr lang="en-US" sz="1400" dirty="0">
                <a:solidFill>
                  <a:schemeClr val="bg2"/>
                </a:solidFill>
              </a:rPr>
              <a:t>ROW FORMAT DELIMITED FIELDS TERMINATED BY ','</a:t>
            </a:r>
          </a:p>
          <a:p>
            <a:pPr marL="146050" indent="0">
              <a:buNone/>
            </a:pPr>
            <a:r>
              <a:rPr lang="en-US" sz="1400" dirty="0">
                <a:solidFill>
                  <a:schemeClr val="bg2"/>
                </a:solidFill>
              </a:rPr>
              <a:t>STORED AS TEXTFILE LOCATION '/user/slnu2/airpollution1/</a:t>
            </a:r>
            <a:r>
              <a:rPr lang="en-US" sz="1400" dirty="0" err="1">
                <a:solidFill>
                  <a:schemeClr val="bg2"/>
                </a:solidFill>
              </a:rPr>
              <a:t>epa_hap_daily_summary</a:t>
            </a:r>
            <a:r>
              <a:rPr lang="en-US" sz="1400" dirty="0">
                <a:solidFill>
                  <a:schemeClr val="bg2"/>
                </a:solidFill>
              </a:rPr>
              <a:t>'</a:t>
            </a:r>
          </a:p>
          <a:p>
            <a:pPr marL="146050" indent="0">
              <a:buNone/>
            </a:pPr>
            <a:r>
              <a:rPr lang="en-US" sz="1400" dirty="0">
                <a:solidFill>
                  <a:schemeClr val="bg2"/>
                </a:solidFill>
              </a:rPr>
              <a:t>TBLPROPERTIES ('</a:t>
            </a:r>
            <a:r>
              <a:rPr lang="en-US" sz="1400" dirty="0" err="1">
                <a:solidFill>
                  <a:schemeClr val="bg2"/>
                </a:solidFill>
              </a:rPr>
              <a:t>skip.header.line.count</a:t>
            </a:r>
            <a:r>
              <a:rPr lang="en-US" sz="1400" dirty="0">
                <a:solidFill>
                  <a:schemeClr val="bg2"/>
                </a:solidFill>
              </a:rPr>
              <a:t>'='1');</a:t>
            </a:r>
          </a:p>
          <a:p>
            <a:pPr marL="14605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20EA8B6C-F682-441B-9850-FACE80637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778" y="576304"/>
            <a:ext cx="7833073" cy="691562"/>
          </a:xfrm>
        </p:spPr>
        <p:txBody>
          <a:bodyPr/>
          <a:lstStyle/>
          <a:p>
            <a:pPr algn="ctr"/>
            <a:r>
              <a:rPr lang="en-US" sz="2800" dirty="0" smtClean="0">
                <a:solidFill>
                  <a:schemeClr val="bg2"/>
                </a:solidFill>
                <a:latin typeface="Cooper Black" panose="0208090404030B020404" pitchFamily="18" charset="0"/>
              </a:rPr>
              <a:t>Creation of Table Query</a:t>
            </a:r>
            <a:endParaRPr lang="en-US" sz="2800" dirty="0">
              <a:solidFill>
                <a:schemeClr val="bg2"/>
              </a:solidFill>
              <a:latin typeface="Cooper Black" panose="0208090404030B0204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CD7F42-4838-4545-AF90-038393BFD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227475"/>
            <a:ext cx="7564400" cy="540928"/>
          </a:xfrm>
        </p:spPr>
        <p:txBody>
          <a:bodyPr/>
          <a:lstStyle/>
          <a:p>
            <a:pPr algn="ctr"/>
            <a:r>
              <a:rPr lang="en-US" sz="2800" dirty="0" smtClean="0">
                <a:solidFill>
                  <a:schemeClr val="bg2"/>
                </a:solidFill>
                <a:latin typeface="Cooper Black" panose="0208090404030B020404" pitchFamily="18" charset="0"/>
              </a:rPr>
              <a:t>VISUALIZATION</a:t>
            </a:r>
            <a:endParaRPr lang="en-US" sz="2800" dirty="0">
              <a:solidFill>
                <a:schemeClr val="bg2"/>
              </a:solidFill>
              <a:latin typeface="Cooper Black" panose="0208090404030B0204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42" y="891348"/>
            <a:ext cx="8559348" cy="39726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</TotalTime>
  <Words>377</Words>
  <Application>Microsoft Office PowerPoint</Application>
  <PresentationFormat>On-screen Show (16:9)</PresentationFormat>
  <Paragraphs>63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Cooper Black</vt:lpstr>
      <vt:lpstr>Calibri</vt:lpstr>
      <vt:lpstr>Nunito</vt:lpstr>
      <vt:lpstr>Wingdings</vt:lpstr>
      <vt:lpstr>Shift</vt:lpstr>
      <vt:lpstr>PowerPoint Presentation</vt:lpstr>
      <vt:lpstr>PowerPoint Presentation</vt:lpstr>
      <vt:lpstr>CONTENTS</vt:lpstr>
      <vt:lpstr>INTRODUCTION</vt:lpstr>
      <vt:lpstr>DATA SPECIFICATION</vt:lpstr>
      <vt:lpstr>SYSTEM SPECIFICATION</vt:lpstr>
      <vt:lpstr>WORK FLOW</vt:lpstr>
      <vt:lpstr>Creation of Table Query</vt:lpstr>
      <vt:lpstr>VISUALIZATION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INSIGHTS</vt:lpstr>
      <vt:lpstr>PowerPoint Presentation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VIMAL ROY</cp:lastModifiedBy>
  <cp:revision>59</cp:revision>
  <dcterms:modified xsi:type="dcterms:W3CDTF">2018-12-05T03:44:23Z</dcterms:modified>
</cp:coreProperties>
</file>